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2490"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E12E2280-190C-4DA3-9200-B8B6DB08B3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0800000">
            <a:off x="0" y="0"/>
            <a:ext cx="6858000" cy="38576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mailto:www@gty.com"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16832" y="8100392"/>
            <a:ext cx="3071834" cy="830997"/>
          </a:xfrm>
          <a:prstGeom prst="rect">
            <a:avLst/>
          </a:prstGeom>
          <a:noFill/>
        </p:spPr>
        <p:txBody>
          <a:bodyPr wrap="square" rtlCol="0">
            <a:spAutoFit/>
          </a:bodyPr>
          <a:lstStyle/>
          <a:p>
            <a:r>
              <a:rPr lang="tr-TR" sz="1600" b="1" dirty="0"/>
              <a:t>DISTRIBUTOR </a:t>
            </a:r>
            <a:r>
              <a:rPr lang="tr-TR" sz="1600" b="1" dirty="0" err="1"/>
              <a:t>Co</a:t>
            </a:r>
            <a:r>
              <a:rPr lang="tr-TR" sz="1600" b="1" dirty="0"/>
              <a:t>.</a:t>
            </a:r>
          </a:p>
          <a:p>
            <a:r>
              <a:rPr lang="tr-TR" sz="1600" b="1" dirty="0"/>
              <a:t>444-345-678 </a:t>
            </a:r>
          </a:p>
          <a:p>
            <a:r>
              <a:rPr lang="tr-TR" sz="1600" b="1" dirty="0">
                <a:hlinkClick r:id="rId2"/>
              </a:rPr>
              <a:t>www@gty.com</a:t>
            </a:r>
            <a:r>
              <a:rPr lang="tr-TR" sz="1600" b="1" dirty="0"/>
              <a:t> / www.gty.com</a:t>
            </a:r>
            <a:endParaRPr lang="en-US" b="1" dirty="0"/>
          </a:p>
        </p:txBody>
      </p:sp>
      <p:sp>
        <p:nvSpPr>
          <p:cNvPr id="7" name="Rectangle 6"/>
          <p:cNvSpPr/>
          <p:nvPr/>
        </p:nvSpPr>
        <p:spPr>
          <a:xfrm>
            <a:off x="332656" y="7956376"/>
            <a:ext cx="1453270" cy="9744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DISTRIBUTORLOGO</a:t>
            </a:r>
            <a:endParaRPr lang="en-US" dirty="0"/>
          </a:p>
        </p:txBody>
      </p:sp>
      <p:pic>
        <p:nvPicPr>
          <p:cNvPr id="3" name="Picture 2">
            <a:extLst>
              <a:ext uri="{FF2B5EF4-FFF2-40B4-BE49-F238E27FC236}">
                <a16:creationId xmlns="" xmlns:a16="http://schemas.microsoft.com/office/drawing/2014/main" id="{CFC1D88D-BD1D-4DCD-8F1A-BE4EBF42433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73216" y="7422257"/>
            <a:ext cx="1159595" cy="1356269"/>
          </a:xfrm>
          <a:prstGeom prst="rect">
            <a:avLst/>
          </a:prstGeom>
        </p:spPr>
      </p:pic>
      <p:pic>
        <p:nvPicPr>
          <p:cNvPr id="8" name="Picture 7">
            <a:extLst>
              <a:ext uri="{FF2B5EF4-FFF2-40B4-BE49-F238E27FC236}">
                <a16:creationId xmlns="" xmlns:a16="http://schemas.microsoft.com/office/drawing/2014/main" id="{0800929E-0D44-497B-97AF-15EAF3613B6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38164" y="148979"/>
            <a:ext cx="2157335" cy="2301449"/>
          </a:xfrm>
          <a:prstGeom prst="rect">
            <a:avLst/>
          </a:prstGeom>
        </p:spPr>
      </p:pic>
      <p:pic>
        <p:nvPicPr>
          <p:cNvPr id="10" name="Picture 9">
            <a:extLst>
              <a:ext uri="{FF2B5EF4-FFF2-40B4-BE49-F238E27FC236}">
                <a16:creationId xmlns="" xmlns:a16="http://schemas.microsoft.com/office/drawing/2014/main" id="{AAA1BDCD-492A-420F-9F7D-DCEDDBA01EE6}"/>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407453" y="342184"/>
            <a:ext cx="1749068" cy="2664043"/>
          </a:xfrm>
          <a:prstGeom prst="rect">
            <a:avLst/>
          </a:prstGeom>
          <a:effectLst>
            <a:outerShdw blurRad="127000" dist="38100" dir="2700000" algn="tl" rotWithShape="0">
              <a:prstClr val="black">
                <a:alpha val="21000"/>
              </a:prstClr>
            </a:outerShdw>
          </a:effectLst>
        </p:spPr>
      </p:pic>
      <p:sp>
        <p:nvSpPr>
          <p:cNvPr id="12" name="Content Placeholder 2">
            <a:extLst>
              <a:ext uri="{FF2B5EF4-FFF2-40B4-BE49-F238E27FC236}">
                <a16:creationId xmlns="" xmlns:a16="http://schemas.microsoft.com/office/drawing/2014/main" id="{344CF42B-D163-4A67-A689-BC919E3E6AAB}"/>
              </a:ext>
            </a:extLst>
          </p:cNvPr>
          <p:cNvSpPr txBox="1">
            <a:spLocks/>
          </p:cNvSpPr>
          <p:nvPr/>
        </p:nvSpPr>
        <p:spPr>
          <a:xfrm>
            <a:off x="424113" y="3308329"/>
            <a:ext cx="3457598" cy="1509511"/>
          </a:xfrm>
          <a:prstGeom prst="rect">
            <a:avLst/>
          </a:prstGeom>
        </p:spPr>
        <p:txBody>
          <a:bodyPr lIns="0" rIns="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200" dirty="0"/>
              <a:t>Current features a new polymer which extends the conditioner into longer strands as opposed to droplets. This allows the conditioner to maintain a better structure which shows up on the lane with more predictable ball motion. </a:t>
            </a:r>
          </a:p>
          <a:p>
            <a:pPr marL="0" indent="0">
              <a:buNone/>
            </a:pPr>
            <a:r>
              <a:rPr lang="en-US" sz="1200" dirty="0"/>
              <a:t>Used alone, Current is the perfect option between Fire and Ice when it comes to slickness.  Current was also designed to be compatible with Fire and Ice and can be used by FLEX owners to create even more options.</a:t>
            </a:r>
          </a:p>
          <a:p>
            <a:pPr marL="0" indent="0">
              <a:buNone/>
            </a:pPr>
            <a:endParaRPr lang="tr-TR" sz="1050" dirty="0">
              <a:latin typeface="Calibri" panose="020F0502020204030204" pitchFamily="34" charset="0"/>
              <a:cs typeface="Calibri" panose="020F0502020204030204" pitchFamily="34" charset="0"/>
            </a:endParaRPr>
          </a:p>
          <a:p>
            <a:pPr marL="0" indent="0">
              <a:buNone/>
            </a:pPr>
            <a:endParaRPr lang="en-US" sz="1050" b="1" dirty="0">
              <a:latin typeface="Calibri" panose="020F0502020204030204" pitchFamily="34" charset="0"/>
              <a:cs typeface="Calibri" panose="020F0502020204030204" pitchFamily="34" charset="0"/>
            </a:endParaRPr>
          </a:p>
        </p:txBody>
      </p:sp>
      <p:grpSp>
        <p:nvGrpSpPr>
          <p:cNvPr id="4" name="Group 3">
            <a:extLst>
              <a:ext uri="{FF2B5EF4-FFF2-40B4-BE49-F238E27FC236}">
                <a16:creationId xmlns="" xmlns:a16="http://schemas.microsoft.com/office/drawing/2014/main" id="{B82AB92D-11D9-4341-9624-AECAC2863DAE}"/>
              </a:ext>
            </a:extLst>
          </p:cNvPr>
          <p:cNvGrpSpPr/>
          <p:nvPr/>
        </p:nvGrpSpPr>
        <p:grpSpPr>
          <a:xfrm>
            <a:off x="332610" y="2502366"/>
            <a:ext cx="3120139" cy="745411"/>
            <a:chOff x="691886" y="2514600"/>
            <a:chExt cx="4290634" cy="1025046"/>
          </a:xfrm>
        </p:grpSpPr>
        <p:sp>
          <p:nvSpPr>
            <p:cNvPr id="11" name="Rectangle 10">
              <a:extLst>
                <a:ext uri="{FF2B5EF4-FFF2-40B4-BE49-F238E27FC236}">
                  <a16:creationId xmlns="" xmlns:a16="http://schemas.microsoft.com/office/drawing/2014/main" id="{3AA40CAC-9E7C-4485-AD04-4766E0481905}"/>
                </a:ext>
              </a:extLst>
            </p:cNvPr>
            <p:cNvSpPr/>
            <p:nvPr/>
          </p:nvSpPr>
          <p:spPr>
            <a:xfrm>
              <a:off x="1016796" y="2915816"/>
              <a:ext cx="3564332" cy="1875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13" name="Picture 12">
              <a:extLst>
                <a:ext uri="{FF2B5EF4-FFF2-40B4-BE49-F238E27FC236}">
                  <a16:creationId xmlns="" xmlns:a16="http://schemas.microsoft.com/office/drawing/2014/main" id="{92159807-7F18-4A7C-9C85-4687B575D77E}"/>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356773" y="2514600"/>
              <a:ext cx="960860" cy="1025046"/>
            </a:xfrm>
            <a:prstGeom prst="rect">
              <a:avLst/>
            </a:prstGeom>
          </p:spPr>
        </p:pic>
        <p:pic>
          <p:nvPicPr>
            <p:cNvPr id="14" name="Picture 13">
              <a:extLst>
                <a:ext uri="{FF2B5EF4-FFF2-40B4-BE49-F238E27FC236}">
                  <a16:creationId xmlns="" xmlns:a16="http://schemas.microsoft.com/office/drawing/2014/main" id="{85EC8E40-2386-4F68-95D6-C7ED007B920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691886" y="2514600"/>
              <a:ext cx="960860" cy="1025046"/>
            </a:xfrm>
            <a:prstGeom prst="rect">
              <a:avLst/>
            </a:prstGeom>
          </p:spPr>
        </p:pic>
        <p:pic>
          <p:nvPicPr>
            <p:cNvPr id="15" name="Picture 14">
              <a:extLst>
                <a:ext uri="{FF2B5EF4-FFF2-40B4-BE49-F238E27FC236}">
                  <a16:creationId xmlns="" xmlns:a16="http://schemas.microsoft.com/office/drawing/2014/main" id="{55C0ABAF-1E17-4814-913E-F486E35AA14A}"/>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4021660" y="2514600"/>
              <a:ext cx="960860" cy="1025046"/>
            </a:xfrm>
            <a:prstGeom prst="rect">
              <a:avLst/>
            </a:prstGeom>
          </p:spPr>
        </p:pic>
      </p:grpSp>
      <p:sp>
        <p:nvSpPr>
          <p:cNvPr id="5" name="TextBox 4">
            <a:extLst>
              <a:ext uri="{FF2B5EF4-FFF2-40B4-BE49-F238E27FC236}">
                <a16:creationId xmlns="" xmlns:a16="http://schemas.microsoft.com/office/drawing/2014/main" id="{75B83D3D-D767-44FC-9516-E2FC10548318}"/>
              </a:ext>
            </a:extLst>
          </p:cNvPr>
          <p:cNvSpPr txBox="1"/>
          <p:nvPr/>
        </p:nvSpPr>
        <p:spPr>
          <a:xfrm>
            <a:off x="364075" y="5195685"/>
            <a:ext cx="3672454" cy="2554545"/>
          </a:xfrm>
          <a:prstGeom prst="rect">
            <a:avLst/>
          </a:prstGeom>
          <a:noFill/>
        </p:spPr>
        <p:txBody>
          <a:bodyPr wrap="square" rtlCol="0">
            <a:spAutoFit/>
          </a:bodyPr>
          <a:lstStyle/>
          <a:p>
            <a:r>
              <a:rPr lang="en-US" sz="1400" b="1" dirty="0">
                <a:latin typeface="Calibri" panose="020F0502020204030204" pitchFamily="34" charset="0"/>
                <a:cs typeface="Calibri" panose="020F0502020204030204" pitchFamily="34" charset="0"/>
              </a:rPr>
              <a:t>Technical Features / Chemical Specifications</a:t>
            </a:r>
            <a:endParaRPr lang="tr-TR" sz="1400" b="1" dirty="0">
              <a:latin typeface="Calibri" panose="020F0502020204030204" pitchFamily="34" charset="0"/>
              <a:cs typeface="Calibri" panose="020F0502020204030204" pitchFamily="34" charset="0"/>
            </a:endParaRPr>
          </a:p>
          <a:p>
            <a:pPr lvl="1"/>
            <a:r>
              <a:rPr lang="en-US" sz="1200" dirty="0">
                <a:latin typeface="Calibri" panose="020F0502020204030204" pitchFamily="34" charset="0"/>
                <a:cs typeface="Calibri" panose="020F0502020204030204" pitchFamily="34" charset="0"/>
              </a:rPr>
              <a:t>Viscosity: 52.0 cps</a:t>
            </a:r>
          </a:p>
          <a:p>
            <a:pPr lvl="1"/>
            <a:r>
              <a:rPr lang="en-US" sz="1200" dirty="0">
                <a:latin typeface="Calibri" panose="020F0502020204030204" pitchFamily="34" charset="0"/>
                <a:cs typeface="Calibri" panose="020F0502020204030204" pitchFamily="34" charset="0"/>
              </a:rPr>
              <a:t>Surface Tension: 23.3 </a:t>
            </a:r>
            <a:r>
              <a:rPr lang="en-US" sz="1200" dirty="0" err="1">
                <a:latin typeface="Calibri" panose="020F0502020204030204" pitchFamily="34" charset="0"/>
                <a:cs typeface="Calibri" panose="020F0502020204030204" pitchFamily="34" charset="0"/>
              </a:rPr>
              <a:t>dyn</a:t>
            </a:r>
            <a:r>
              <a:rPr lang="en-US" sz="1200" dirty="0">
                <a:latin typeface="Calibri" panose="020F0502020204030204" pitchFamily="34" charset="0"/>
                <a:cs typeface="Calibri" panose="020F0502020204030204" pitchFamily="34" charset="0"/>
              </a:rPr>
              <a:t>/cm</a:t>
            </a:r>
          </a:p>
          <a:p>
            <a:r>
              <a:rPr lang="en-US" sz="1400" b="1" dirty="0">
                <a:latin typeface="Calibri" panose="020F0502020204030204" pitchFamily="34" charset="0"/>
                <a:cs typeface="Calibri" panose="020F0502020204030204" pitchFamily="34" charset="0"/>
              </a:rPr>
              <a:t>Features</a:t>
            </a:r>
            <a:endParaRPr lang="tr-TR" sz="1400" b="1" dirty="0">
              <a:latin typeface="Calibri" panose="020F0502020204030204" pitchFamily="34" charset="0"/>
              <a:cs typeface="Calibri" panose="020F0502020204030204" pitchFamily="34" charset="0"/>
            </a:endParaRPr>
          </a:p>
          <a:p>
            <a:pPr lvl="1"/>
            <a:r>
              <a:rPr lang="en-US" sz="1200" dirty="0">
                <a:latin typeface="Calibri" panose="020F0502020204030204" pitchFamily="34" charset="0"/>
                <a:cs typeface="Calibri" panose="020F0502020204030204" pitchFamily="34" charset="0"/>
              </a:rPr>
              <a:t>For Sanction Technology™ Lane Machines</a:t>
            </a:r>
          </a:p>
          <a:p>
            <a:pPr lvl="1"/>
            <a:r>
              <a:rPr lang="en-US" sz="1200" dirty="0">
                <a:latin typeface="Calibri" panose="020F0502020204030204" pitchFamily="34" charset="0"/>
                <a:cs typeface="Calibri" panose="020F0502020204030204" pitchFamily="34" charset="0"/>
              </a:rPr>
              <a:t>Elemental Series Durability</a:t>
            </a:r>
          </a:p>
          <a:p>
            <a:pPr lvl="1"/>
            <a:r>
              <a:rPr lang="en-US" sz="1200" dirty="0">
                <a:latin typeface="Calibri" panose="020F0502020204030204" pitchFamily="34" charset="0"/>
                <a:cs typeface="Calibri" panose="020F0502020204030204" pitchFamily="34" charset="0"/>
              </a:rPr>
              <a:t>Optimized for synergy with Fire and Ice</a:t>
            </a:r>
          </a:p>
          <a:p>
            <a:pPr lvl="1"/>
            <a:r>
              <a:rPr lang="en-US" sz="1200" dirty="0">
                <a:latin typeface="Calibri" panose="020F0502020204030204" pitchFamily="34" charset="0"/>
                <a:cs typeface="Calibri" panose="020F0502020204030204" pitchFamily="34" charset="0"/>
              </a:rPr>
              <a:t>Consistent, predictable ball motion</a:t>
            </a:r>
          </a:p>
          <a:p>
            <a:pPr lvl="1"/>
            <a:r>
              <a:rPr lang="en-US" sz="1200" dirty="0">
                <a:latin typeface="Calibri" panose="020F0502020204030204" pitchFamily="34" charset="0"/>
                <a:cs typeface="Calibri" panose="020F0502020204030204" pitchFamily="34" charset="0"/>
              </a:rPr>
              <a:t>Even scoring pace</a:t>
            </a:r>
          </a:p>
          <a:p>
            <a:pPr lvl="1"/>
            <a:r>
              <a:rPr lang="en-US" sz="1200" dirty="0">
                <a:latin typeface="Calibri" panose="020F0502020204030204" pitchFamily="34" charset="0"/>
                <a:cs typeface="Calibri" panose="020F0502020204030204" pitchFamily="34" charset="0"/>
              </a:rPr>
              <a:t>Back-ends stay crisp</a:t>
            </a:r>
          </a:p>
          <a:p>
            <a:pPr lvl="1"/>
            <a:r>
              <a:rPr lang="en-US" sz="1200" dirty="0">
                <a:latin typeface="Calibri" panose="020F0502020204030204" pitchFamily="34" charset="0"/>
                <a:cs typeface="Calibri" panose="020F0502020204030204" pitchFamily="34" charset="0"/>
              </a:rPr>
              <a:t>Driest </a:t>
            </a:r>
            <a:r>
              <a:rPr lang="en-US" sz="1200" dirty="0" err="1" smtClean="0">
                <a:latin typeface="Calibri" panose="020F0502020204030204" pitchFamily="34" charset="0"/>
                <a:cs typeface="Calibri" panose="020F0502020204030204" pitchFamily="34" charset="0"/>
              </a:rPr>
              <a:t>Carrydown</a:t>
            </a:r>
            <a:r>
              <a:rPr lang="en-US" sz="1200" dirty="0" smtClean="0">
                <a:latin typeface="Calibri" panose="020F0502020204030204" pitchFamily="34" charset="0"/>
                <a:cs typeface="Calibri" panose="020F0502020204030204" pitchFamily="34" charset="0"/>
              </a:rPr>
              <a:t> </a:t>
            </a:r>
            <a:r>
              <a:rPr lang="en-US" sz="1200" dirty="0">
                <a:latin typeface="Calibri" panose="020F0502020204030204" pitchFamily="34" charset="0"/>
                <a:cs typeface="Calibri" panose="020F0502020204030204" pitchFamily="34" charset="0"/>
              </a:rPr>
              <a:t>of any Conditioner to date</a:t>
            </a:r>
          </a:p>
          <a:p>
            <a:pPr lvl="1"/>
            <a:r>
              <a:rPr lang="en-US" sz="1200" dirty="0">
                <a:latin typeface="Calibri" panose="020F0502020204030204" pitchFamily="34" charset="0"/>
                <a:cs typeface="Calibri" panose="020F0502020204030204" pitchFamily="34" charset="0"/>
              </a:rPr>
              <a:t>Pinsetter and House Ball Friendly</a:t>
            </a:r>
          </a:p>
          <a:p>
            <a:pPr lvl="1"/>
            <a:r>
              <a:rPr lang="en-US" sz="1200" dirty="0">
                <a:latin typeface="Calibri" panose="020F0502020204030204" pitchFamily="34" charset="0"/>
                <a:cs typeface="Calibri" panose="020F0502020204030204" pitchFamily="34" charset="0"/>
              </a:rPr>
              <a:t>Easy to clean</a:t>
            </a:r>
            <a:endParaRPr lang="tr-TR" dirty="0"/>
          </a:p>
        </p:txBody>
      </p:sp>
      <p:sp>
        <p:nvSpPr>
          <p:cNvPr id="16" name="TextBox 15">
            <a:extLst>
              <a:ext uri="{FF2B5EF4-FFF2-40B4-BE49-F238E27FC236}">
                <a16:creationId xmlns="" xmlns:a16="http://schemas.microsoft.com/office/drawing/2014/main" id="{9629646C-12FB-4C95-8B7D-942006A512AA}"/>
              </a:ext>
            </a:extLst>
          </p:cNvPr>
          <p:cNvSpPr txBox="1"/>
          <p:nvPr/>
        </p:nvSpPr>
        <p:spPr>
          <a:xfrm>
            <a:off x="4059965" y="3181308"/>
            <a:ext cx="2733619" cy="4062651"/>
          </a:xfrm>
          <a:prstGeom prst="rect">
            <a:avLst/>
          </a:prstGeom>
          <a:noFill/>
        </p:spPr>
        <p:txBody>
          <a:bodyPr wrap="square" rtlCol="0">
            <a:spAutoFit/>
          </a:bodyPr>
          <a:lstStyle/>
          <a:p>
            <a:r>
              <a:rPr lang="en-US" sz="1200" b="1" dirty="0">
                <a:latin typeface="Calibri" panose="020F0502020204030204" pitchFamily="34" charset="0"/>
                <a:cs typeface="Calibri" panose="020F0502020204030204" pitchFamily="34" charset="0"/>
              </a:rPr>
              <a:t>156-8175</a:t>
            </a:r>
          </a:p>
          <a:p>
            <a:r>
              <a:rPr lang="en-US" sz="1200" dirty="0">
                <a:latin typeface="Calibri" panose="020F0502020204030204" pitchFamily="34" charset="0"/>
                <a:cs typeface="Calibri" panose="020F0502020204030204" pitchFamily="34" charset="0"/>
              </a:rPr>
              <a:t>Shipping Weight: 40 lbs. (18.1 kg)</a:t>
            </a:r>
          </a:p>
          <a:p>
            <a:r>
              <a:rPr lang="en-US" sz="1200" dirty="0">
                <a:latin typeface="Calibri" panose="020F0502020204030204" pitchFamily="34" charset="0"/>
                <a:cs typeface="Calibri" panose="020F0502020204030204" pitchFamily="34" charset="0"/>
              </a:rPr>
              <a:t>One Container: 1.25 gallon (4.73 liters)</a:t>
            </a:r>
          </a:p>
          <a:p>
            <a:r>
              <a:rPr lang="en-US" sz="1200" dirty="0">
                <a:latin typeface="Calibri" panose="020F0502020204030204" pitchFamily="34" charset="0"/>
                <a:cs typeface="Calibri" panose="020F0502020204030204" pitchFamily="34" charset="0"/>
              </a:rPr>
              <a:t>Packaging: </a:t>
            </a:r>
          </a:p>
          <a:p>
            <a:r>
              <a:rPr lang="en-US" sz="1200" dirty="0">
                <a:latin typeface="Calibri" panose="020F0502020204030204" pitchFamily="34" charset="0"/>
                <a:cs typeface="Calibri" panose="020F0502020204030204" pitchFamily="34" charset="0"/>
              </a:rPr>
              <a:t>4 containers per case</a:t>
            </a:r>
          </a:p>
          <a:p>
            <a:r>
              <a:rPr lang="en-US" sz="1200" dirty="0">
                <a:latin typeface="Calibri" panose="020F0502020204030204" pitchFamily="34" charset="0"/>
                <a:cs typeface="Calibri" panose="020F0502020204030204" pitchFamily="34" charset="0"/>
              </a:rPr>
              <a:t>5 gallons (19 liters)</a:t>
            </a:r>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dirty="0">
              <a:latin typeface="Calibri" panose="020F0502020204030204" pitchFamily="34" charset="0"/>
              <a:cs typeface="Calibri" panose="020F0502020204030204" pitchFamily="34" charset="0"/>
            </a:endParaRPr>
          </a:p>
          <a:p>
            <a:endParaRPr lang="tr-TR" sz="1200" b="1" dirty="0"/>
          </a:p>
          <a:p>
            <a:r>
              <a:rPr lang="en-US" sz="1200" b="1" dirty="0"/>
              <a:t>156-8175C</a:t>
            </a:r>
          </a:p>
          <a:p>
            <a:r>
              <a:rPr lang="en-US" sz="1200" dirty="0"/>
              <a:t>Shipping Weight: 38.5 </a:t>
            </a:r>
            <a:r>
              <a:rPr lang="en-US" sz="1200" dirty="0" err="1"/>
              <a:t>lbs</a:t>
            </a:r>
            <a:r>
              <a:rPr lang="en-US" sz="1200" dirty="0"/>
              <a:t> (17.4 kg)</a:t>
            </a:r>
          </a:p>
          <a:p>
            <a:r>
              <a:rPr lang="en-US" sz="1200" dirty="0"/>
              <a:t>One cartridge: 0.4 gallons (1.5 liters)</a:t>
            </a:r>
          </a:p>
          <a:p>
            <a:r>
              <a:rPr lang="en-US" sz="1200" dirty="0"/>
              <a:t>Packaging: </a:t>
            </a:r>
          </a:p>
          <a:p>
            <a:r>
              <a:rPr lang="en-US" sz="1200" dirty="0"/>
              <a:t>12 cartridges per case</a:t>
            </a:r>
          </a:p>
          <a:p>
            <a:r>
              <a:rPr lang="en-US" sz="1200" dirty="0"/>
              <a:t>4.75 gallons (18 liters)</a:t>
            </a:r>
          </a:p>
          <a:p>
            <a:endParaRPr lang="tr-TR" dirty="0"/>
          </a:p>
        </p:txBody>
      </p:sp>
      <p:pic>
        <p:nvPicPr>
          <p:cNvPr id="9" name="Picture 8">
            <a:extLst>
              <a:ext uri="{FF2B5EF4-FFF2-40B4-BE49-F238E27FC236}">
                <a16:creationId xmlns="" xmlns:a16="http://schemas.microsoft.com/office/drawing/2014/main" id="{90E6D512-7068-4B93-B46B-B398BC4287AE}"/>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747178" y="4388949"/>
            <a:ext cx="952451" cy="1333431"/>
          </a:xfrm>
          <a:prstGeom prst="rect">
            <a:avLst/>
          </a:prstGeom>
          <a:effectLst>
            <a:outerShdw blurRad="127000" dist="38100" dir="2700000" algn="tl" rotWithShape="0">
              <a:prstClr val="black">
                <a:alpha val="21000"/>
              </a:prst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166</Words>
  <Application>Microsoft Office PowerPoint</Application>
  <PresentationFormat>Letter Paper (8.5x11 in)</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onder</dc:creator>
  <cp:lastModifiedBy>Erin Wall</cp:lastModifiedBy>
  <cp:revision>23</cp:revision>
  <dcterms:created xsi:type="dcterms:W3CDTF">2010-02-11T20:32:55Z</dcterms:created>
  <dcterms:modified xsi:type="dcterms:W3CDTF">2017-07-14T17:15:43Z</dcterms:modified>
</cp:coreProperties>
</file>